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1"/>
  </p:notesMasterIdLst>
  <p:sldIdLst>
    <p:sldId id="276" r:id="rId4"/>
    <p:sldId id="268" r:id="rId5"/>
    <p:sldId id="277" r:id="rId6"/>
    <p:sldId id="274" r:id="rId7"/>
    <p:sldId id="275" r:id="rId8"/>
    <p:sldId id="282" r:id="rId9"/>
    <p:sldId id="272" r:id="rId10"/>
    <p:sldId id="273" r:id="rId11"/>
    <p:sldId id="278" r:id="rId12"/>
    <p:sldId id="279" r:id="rId13"/>
    <p:sldId id="280" r:id="rId14"/>
    <p:sldId id="269" r:id="rId15"/>
    <p:sldId id="283" r:id="rId16"/>
    <p:sldId id="284" r:id="rId17"/>
    <p:sldId id="270" r:id="rId18"/>
    <p:sldId id="285" r:id="rId19"/>
    <p:sldId id="28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870" autoAdjust="0"/>
  </p:normalViewPr>
  <p:slideViewPr>
    <p:cSldViewPr snapToGrid="0">
      <p:cViewPr varScale="1">
        <p:scale>
          <a:sx n="36" d="100"/>
          <a:sy n="36" d="100"/>
        </p:scale>
        <p:origin x="470"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EF420F-19B9-4CA4-8227-A517257C9500}" type="datetimeFigureOut">
              <a:rPr lang="en-GB" smtClean="0"/>
              <a:t>29/01/2021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E93251-C773-45EE-A005-FE38414FFA44}" type="slidenum">
              <a:rPr lang="en-GB" smtClean="0"/>
              <a:t>‹#›</a:t>
            </a:fld>
            <a:endParaRPr lang="en-GB"/>
          </a:p>
        </p:txBody>
      </p:sp>
    </p:spTree>
    <p:extLst>
      <p:ext uri="{BB962C8B-B14F-4D97-AF65-F5344CB8AC3E}">
        <p14:creationId xmlns:p14="http://schemas.microsoft.com/office/powerpoint/2010/main" val="3957146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marriage • consent, including the age of consent • violence against women and girls • online behaviours including image and information sharing (including ‘sexting’, youth-produced sexual imagery, nudes, etc.) • pornography • abortion • sexuality • gender identity • substance misuse • violence and exploitation by gangs • extremism/radicalisation • criminal exploitation (for example, through gang involvement or ‘county lines’ drugs operations) • hate crime • female genital mutilation (FGM)</a:t>
            </a:r>
            <a:endParaRPr lang="en-GB" dirty="0"/>
          </a:p>
        </p:txBody>
      </p:sp>
      <p:sp>
        <p:nvSpPr>
          <p:cNvPr id="4" name="Slide Number Placeholder 3"/>
          <p:cNvSpPr>
            <a:spLocks noGrp="1"/>
          </p:cNvSpPr>
          <p:nvPr>
            <p:ph type="sldNum" sz="quarter" idx="10"/>
          </p:nvPr>
        </p:nvSpPr>
        <p:spPr/>
        <p:txBody>
          <a:bodyPr/>
          <a:lstStyle/>
          <a:p>
            <a:fld id="{0FE93251-C773-45EE-A005-FE38414FFA44}" type="slidenum">
              <a:rPr lang="en-GB" smtClean="0"/>
              <a:t>4</a:t>
            </a:fld>
            <a:endParaRPr lang="en-GB"/>
          </a:p>
        </p:txBody>
      </p:sp>
    </p:spTree>
    <p:extLst>
      <p:ext uri="{BB962C8B-B14F-4D97-AF65-F5344CB8AC3E}">
        <p14:creationId xmlns:p14="http://schemas.microsoft.com/office/powerpoint/2010/main" val="2253078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How important is sex alongside work, religion, family, children, sport </a:t>
            </a:r>
            <a:r>
              <a:rPr lang="en-GB" dirty="0" err="1" smtClean="0"/>
              <a:t>etc</a:t>
            </a:r>
            <a:r>
              <a:rPr lang="en-GB" dirty="0" smtClean="0"/>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301F01-1179-4148-93C1-002EB02BE0D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5674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Is the peer pressure real or imagined?</a:t>
            </a:r>
          </a:p>
          <a:p>
            <a:r>
              <a:rPr lang="en-GB" dirty="0" smtClean="0"/>
              <a:t>Why might people have sex if they need to feel love? (Belief that sex=love.  Discuss)</a:t>
            </a:r>
          </a:p>
          <a:p>
            <a:r>
              <a:rPr lang="en-GB" dirty="0" smtClean="0"/>
              <a:t>Are the best reasons also the most common?</a:t>
            </a:r>
          </a:p>
          <a:p>
            <a:r>
              <a:rPr lang="en-GB" dirty="0" smtClean="0"/>
              <a:t>Which reasons might be risky?  Why?</a:t>
            </a:r>
          </a:p>
          <a:p>
            <a:r>
              <a:rPr lang="en-GB" dirty="0" smtClean="0"/>
              <a:t>How can first time sex be made safe and enjoyable?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301F01-1179-4148-93C1-002EB02BE0D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6309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Ground rules</a:t>
            </a:r>
            <a:endParaRPr lang="en-GB" dirty="0"/>
          </a:p>
        </p:txBody>
      </p:sp>
      <p:sp>
        <p:nvSpPr>
          <p:cNvPr id="4" name="Slide Number Placeholder 3"/>
          <p:cNvSpPr>
            <a:spLocks noGrp="1"/>
          </p:cNvSpPr>
          <p:nvPr>
            <p:ph type="sldNum" sz="quarter" idx="10"/>
          </p:nvPr>
        </p:nvSpPr>
        <p:spPr/>
        <p:txBody>
          <a:bodyPr/>
          <a:lstStyle/>
          <a:p>
            <a:fld id="{0FE93251-C773-45EE-A005-FE38414FFA44}" type="slidenum">
              <a:rPr lang="en-GB" smtClean="0"/>
              <a:t>13</a:t>
            </a:fld>
            <a:endParaRPr lang="en-GB"/>
          </a:p>
        </p:txBody>
      </p:sp>
    </p:spTree>
    <p:extLst>
      <p:ext uri="{BB962C8B-B14F-4D97-AF65-F5344CB8AC3E}">
        <p14:creationId xmlns:p14="http://schemas.microsoft.com/office/powerpoint/2010/main" val="2486621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5AD9A61-3C4C-4C1A-B050-BF353885C5D1}" type="datetimeFigureOut">
              <a:rPr lang="en-GB" smtClean="0"/>
              <a:t>29/01/2021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0FABE3-28A8-487E-9A7A-0EC233DA61E4}" type="slidenum">
              <a:rPr lang="en-GB" smtClean="0"/>
              <a:t>‹#›</a:t>
            </a:fld>
            <a:endParaRPr lang="en-GB"/>
          </a:p>
        </p:txBody>
      </p:sp>
    </p:spTree>
    <p:extLst>
      <p:ext uri="{BB962C8B-B14F-4D97-AF65-F5344CB8AC3E}">
        <p14:creationId xmlns:p14="http://schemas.microsoft.com/office/powerpoint/2010/main" val="3875061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AD9A61-3C4C-4C1A-B050-BF353885C5D1}" type="datetimeFigureOut">
              <a:rPr lang="en-GB" smtClean="0"/>
              <a:t>29/01/2021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0FABE3-28A8-487E-9A7A-0EC233DA61E4}" type="slidenum">
              <a:rPr lang="en-GB" smtClean="0"/>
              <a:t>‹#›</a:t>
            </a:fld>
            <a:endParaRPr lang="en-GB"/>
          </a:p>
        </p:txBody>
      </p:sp>
    </p:spTree>
    <p:extLst>
      <p:ext uri="{BB962C8B-B14F-4D97-AF65-F5344CB8AC3E}">
        <p14:creationId xmlns:p14="http://schemas.microsoft.com/office/powerpoint/2010/main" val="1680834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AD9A61-3C4C-4C1A-B050-BF353885C5D1}" type="datetimeFigureOut">
              <a:rPr lang="en-GB" smtClean="0"/>
              <a:t>29/01/2021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0FABE3-28A8-487E-9A7A-0EC233DA61E4}" type="slidenum">
              <a:rPr lang="en-GB" smtClean="0"/>
              <a:t>‹#›</a:t>
            </a:fld>
            <a:endParaRPr lang="en-GB"/>
          </a:p>
        </p:txBody>
      </p:sp>
    </p:spTree>
    <p:extLst>
      <p:ext uri="{BB962C8B-B14F-4D97-AF65-F5344CB8AC3E}">
        <p14:creationId xmlns:p14="http://schemas.microsoft.com/office/powerpoint/2010/main" val="4037615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1859734"/>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4687330"/>
            <a:ext cx="6858000" cy="570470"/>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pPr defTabSz="685800"/>
            <a:fld id="{53CD8B20-965B-471A-B63F-00560451B6CB}" type="datetimeFigureOut">
              <a:rPr lang="en-GB" smtClean="0">
                <a:solidFill>
                  <a:prstClr val="black">
                    <a:tint val="75000"/>
                  </a:prstClr>
                </a:solidFill>
              </a:rPr>
              <a:pPr defTabSz="685800"/>
              <a:t>29/01/2021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A00C77CA-FFD0-4527-A5F3-BF2BF68611D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094093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685800"/>
            <a:fld id="{53CD8B20-965B-471A-B63F-00560451B6CB}" type="datetimeFigureOut">
              <a:rPr lang="en-GB" smtClean="0">
                <a:solidFill>
                  <a:prstClr val="black">
                    <a:tint val="75000"/>
                  </a:prstClr>
                </a:solidFill>
              </a:rPr>
              <a:pPr defTabSz="685800"/>
              <a:t>29/01/2021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A00C77CA-FFD0-4527-A5F3-BF2BF68611D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879831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a:fld id="{53CD8B20-965B-471A-B63F-00560451B6CB}" type="datetimeFigureOut">
              <a:rPr lang="en-GB" smtClean="0">
                <a:solidFill>
                  <a:prstClr val="black">
                    <a:tint val="75000"/>
                  </a:prstClr>
                </a:solidFill>
              </a:rPr>
              <a:pPr defTabSz="685800"/>
              <a:t>29/01/2021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A00C77CA-FFD0-4527-A5F3-BF2BF68611D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494507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685800"/>
            <a:fld id="{53CD8B20-965B-471A-B63F-00560451B6CB}" type="datetimeFigureOut">
              <a:rPr lang="en-GB" smtClean="0">
                <a:solidFill>
                  <a:prstClr val="black">
                    <a:tint val="75000"/>
                  </a:prstClr>
                </a:solidFill>
              </a:rPr>
              <a:pPr defTabSz="685800"/>
              <a:t>29/01/2021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A00C77CA-FFD0-4527-A5F3-BF2BF68611D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735491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685800"/>
            <a:fld id="{53CD8B20-965B-471A-B63F-00560451B6CB}" type="datetimeFigureOut">
              <a:rPr lang="en-GB" smtClean="0">
                <a:solidFill>
                  <a:prstClr val="black">
                    <a:tint val="75000"/>
                  </a:prstClr>
                </a:solidFill>
              </a:rPr>
              <a:pPr defTabSz="685800"/>
              <a:t>29/01/2021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A00C77CA-FFD0-4527-A5F3-BF2BF68611D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655019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685800"/>
            <a:fld id="{53CD8B20-965B-471A-B63F-00560451B6CB}" type="datetimeFigureOut">
              <a:rPr lang="en-GB" smtClean="0">
                <a:solidFill>
                  <a:prstClr val="black">
                    <a:tint val="75000"/>
                  </a:prstClr>
                </a:solidFill>
              </a:rPr>
              <a:pPr defTabSz="685800"/>
              <a:t>29/01/2021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A00C77CA-FFD0-4527-A5F3-BF2BF68611D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542294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53CD8B20-965B-471A-B63F-00560451B6CB}" type="datetimeFigureOut">
              <a:rPr lang="en-GB" smtClean="0">
                <a:solidFill>
                  <a:prstClr val="black">
                    <a:tint val="75000"/>
                  </a:prstClr>
                </a:solidFill>
              </a:rPr>
              <a:pPr defTabSz="685800"/>
              <a:t>29/01/2021</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A00C77CA-FFD0-4527-A5F3-BF2BF68611D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3451923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fld id="{53CD8B20-965B-471A-B63F-00560451B6CB}" type="datetimeFigureOut">
              <a:rPr lang="en-GB" smtClean="0">
                <a:solidFill>
                  <a:prstClr val="black">
                    <a:tint val="75000"/>
                  </a:prstClr>
                </a:solidFill>
              </a:rPr>
              <a:pPr defTabSz="685800"/>
              <a:t>29/01/2021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A00C77CA-FFD0-4527-A5F3-BF2BF68611D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446554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AD9A61-3C4C-4C1A-B050-BF353885C5D1}" type="datetimeFigureOut">
              <a:rPr lang="en-GB" smtClean="0"/>
              <a:t>29/01/2021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0FABE3-28A8-487E-9A7A-0EC233DA61E4}" type="slidenum">
              <a:rPr lang="en-GB" smtClean="0"/>
              <a:t>‹#›</a:t>
            </a:fld>
            <a:endParaRPr lang="en-GB"/>
          </a:p>
        </p:txBody>
      </p:sp>
    </p:spTree>
    <p:extLst>
      <p:ext uri="{BB962C8B-B14F-4D97-AF65-F5344CB8AC3E}">
        <p14:creationId xmlns:p14="http://schemas.microsoft.com/office/powerpoint/2010/main" val="25433194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fld id="{53CD8B20-965B-471A-B63F-00560451B6CB}" type="datetimeFigureOut">
              <a:rPr lang="en-GB" smtClean="0">
                <a:solidFill>
                  <a:prstClr val="black">
                    <a:tint val="75000"/>
                  </a:prstClr>
                </a:solidFill>
              </a:rPr>
              <a:pPr defTabSz="685800"/>
              <a:t>29/01/2021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A00C77CA-FFD0-4527-A5F3-BF2BF68611D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945005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685800"/>
            <a:fld id="{53CD8B20-965B-471A-B63F-00560451B6CB}" type="datetimeFigureOut">
              <a:rPr lang="en-GB" smtClean="0">
                <a:solidFill>
                  <a:prstClr val="black">
                    <a:tint val="75000"/>
                  </a:prstClr>
                </a:solidFill>
              </a:rPr>
              <a:pPr defTabSz="685800"/>
              <a:t>29/01/2021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A00C77CA-FFD0-4527-A5F3-BF2BF68611D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567436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685800"/>
            <a:fld id="{53CD8B20-965B-471A-B63F-00560451B6CB}" type="datetimeFigureOut">
              <a:rPr lang="en-GB" smtClean="0">
                <a:solidFill>
                  <a:prstClr val="black">
                    <a:tint val="75000"/>
                  </a:prstClr>
                </a:solidFill>
              </a:rPr>
              <a:pPr defTabSz="685800"/>
              <a:t>29/01/2021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A00C77CA-FFD0-4527-A5F3-BF2BF68611D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0179082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1859734"/>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4687330"/>
            <a:ext cx="6858000" cy="570470"/>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pPr defTabSz="685800"/>
            <a:fld id="{53CD8B20-965B-471A-B63F-00560451B6CB}" type="datetimeFigureOut">
              <a:rPr lang="en-GB" smtClean="0">
                <a:solidFill>
                  <a:prstClr val="black">
                    <a:tint val="75000"/>
                  </a:prstClr>
                </a:solidFill>
              </a:rPr>
              <a:pPr defTabSz="685800"/>
              <a:t>29/01/2021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A00C77CA-FFD0-4527-A5F3-BF2BF68611D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5994703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685800"/>
            <a:fld id="{53CD8B20-965B-471A-B63F-00560451B6CB}" type="datetimeFigureOut">
              <a:rPr lang="en-GB" smtClean="0">
                <a:solidFill>
                  <a:prstClr val="black">
                    <a:tint val="75000"/>
                  </a:prstClr>
                </a:solidFill>
              </a:rPr>
              <a:pPr defTabSz="685800"/>
              <a:t>29/01/2021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A00C77CA-FFD0-4527-A5F3-BF2BF68611D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40761399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a:fld id="{53CD8B20-965B-471A-B63F-00560451B6CB}" type="datetimeFigureOut">
              <a:rPr lang="en-GB" smtClean="0">
                <a:solidFill>
                  <a:prstClr val="black">
                    <a:tint val="75000"/>
                  </a:prstClr>
                </a:solidFill>
              </a:rPr>
              <a:pPr defTabSz="685800"/>
              <a:t>29/01/2021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A00C77CA-FFD0-4527-A5F3-BF2BF68611D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706204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685800"/>
            <a:fld id="{53CD8B20-965B-471A-B63F-00560451B6CB}" type="datetimeFigureOut">
              <a:rPr lang="en-GB" smtClean="0">
                <a:solidFill>
                  <a:prstClr val="black">
                    <a:tint val="75000"/>
                  </a:prstClr>
                </a:solidFill>
              </a:rPr>
              <a:pPr defTabSz="685800"/>
              <a:t>29/01/2021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A00C77CA-FFD0-4527-A5F3-BF2BF68611D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164512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685800"/>
            <a:fld id="{53CD8B20-965B-471A-B63F-00560451B6CB}" type="datetimeFigureOut">
              <a:rPr lang="en-GB" smtClean="0">
                <a:solidFill>
                  <a:prstClr val="black">
                    <a:tint val="75000"/>
                  </a:prstClr>
                </a:solidFill>
              </a:rPr>
              <a:pPr defTabSz="685800"/>
              <a:t>29/01/2021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A00C77CA-FFD0-4527-A5F3-BF2BF68611D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2247557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685800"/>
            <a:fld id="{53CD8B20-965B-471A-B63F-00560451B6CB}" type="datetimeFigureOut">
              <a:rPr lang="en-GB" smtClean="0">
                <a:solidFill>
                  <a:prstClr val="black">
                    <a:tint val="75000"/>
                  </a:prstClr>
                </a:solidFill>
              </a:rPr>
              <a:pPr defTabSz="685800"/>
              <a:t>29/01/2021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A00C77CA-FFD0-4527-A5F3-BF2BF68611D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072493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53CD8B20-965B-471A-B63F-00560451B6CB}" type="datetimeFigureOut">
              <a:rPr lang="en-GB" smtClean="0">
                <a:solidFill>
                  <a:prstClr val="black">
                    <a:tint val="75000"/>
                  </a:prstClr>
                </a:solidFill>
              </a:rPr>
              <a:pPr defTabSz="685800"/>
              <a:t>29/01/2021</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A00C77CA-FFD0-4527-A5F3-BF2BF68611D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505346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5AD9A61-3C4C-4C1A-B050-BF353885C5D1}" type="datetimeFigureOut">
              <a:rPr lang="en-GB" smtClean="0"/>
              <a:t>29/01/2021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0FABE3-28A8-487E-9A7A-0EC233DA61E4}" type="slidenum">
              <a:rPr lang="en-GB" smtClean="0"/>
              <a:t>‹#›</a:t>
            </a:fld>
            <a:endParaRPr lang="en-GB"/>
          </a:p>
        </p:txBody>
      </p:sp>
    </p:spTree>
    <p:extLst>
      <p:ext uri="{BB962C8B-B14F-4D97-AF65-F5344CB8AC3E}">
        <p14:creationId xmlns:p14="http://schemas.microsoft.com/office/powerpoint/2010/main" val="12981849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fld id="{53CD8B20-965B-471A-B63F-00560451B6CB}" type="datetimeFigureOut">
              <a:rPr lang="en-GB" smtClean="0">
                <a:solidFill>
                  <a:prstClr val="black">
                    <a:tint val="75000"/>
                  </a:prstClr>
                </a:solidFill>
              </a:rPr>
              <a:pPr defTabSz="685800"/>
              <a:t>29/01/2021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A00C77CA-FFD0-4527-A5F3-BF2BF68611D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42274663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fld id="{53CD8B20-965B-471A-B63F-00560451B6CB}" type="datetimeFigureOut">
              <a:rPr lang="en-GB" smtClean="0">
                <a:solidFill>
                  <a:prstClr val="black">
                    <a:tint val="75000"/>
                  </a:prstClr>
                </a:solidFill>
              </a:rPr>
              <a:pPr defTabSz="685800"/>
              <a:t>29/01/2021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A00C77CA-FFD0-4527-A5F3-BF2BF68611D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411207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685800"/>
            <a:fld id="{53CD8B20-965B-471A-B63F-00560451B6CB}" type="datetimeFigureOut">
              <a:rPr lang="en-GB" smtClean="0">
                <a:solidFill>
                  <a:prstClr val="black">
                    <a:tint val="75000"/>
                  </a:prstClr>
                </a:solidFill>
              </a:rPr>
              <a:pPr defTabSz="685800"/>
              <a:t>29/01/2021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A00C77CA-FFD0-4527-A5F3-BF2BF68611D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0343457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685800"/>
            <a:fld id="{53CD8B20-965B-471A-B63F-00560451B6CB}" type="datetimeFigureOut">
              <a:rPr lang="en-GB" smtClean="0">
                <a:solidFill>
                  <a:prstClr val="black">
                    <a:tint val="75000"/>
                  </a:prstClr>
                </a:solidFill>
              </a:rPr>
              <a:pPr defTabSz="685800"/>
              <a:t>29/01/2021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A00C77CA-FFD0-4527-A5F3-BF2BF68611D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439047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5AD9A61-3C4C-4C1A-B050-BF353885C5D1}" type="datetimeFigureOut">
              <a:rPr lang="en-GB" smtClean="0"/>
              <a:t>29/01/2021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0FABE3-28A8-487E-9A7A-0EC233DA61E4}" type="slidenum">
              <a:rPr lang="en-GB" smtClean="0"/>
              <a:t>‹#›</a:t>
            </a:fld>
            <a:endParaRPr lang="en-GB"/>
          </a:p>
        </p:txBody>
      </p:sp>
    </p:spTree>
    <p:extLst>
      <p:ext uri="{BB962C8B-B14F-4D97-AF65-F5344CB8AC3E}">
        <p14:creationId xmlns:p14="http://schemas.microsoft.com/office/powerpoint/2010/main" val="4116623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5AD9A61-3C4C-4C1A-B050-BF353885C5D1}" type="datetimeFigureOut">
              <a:rPr lang="en-GB" smtClean="0"/>
              <a:t>29/01/2021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10FABE3-28A8-487E-9A7A-0EC233DA61E4}" type="slidenum">
              <a:rPr lang="en-GB" smtClean="0"/>
              <a:t>‹#›</a:t>
            </a:fld>
            <a:endParaRPr lang="en-GB"/>
          </a:p>
        </p:txBody>
      </p:sp>
    </p:spTree>
    <p:extLst>
      <p:ext uri="{BB962C8B-B14F-4D97-AF65-F5344CB8AC3E}">
        <p14:creationId xmlns:p14="http://schemas.microsoft.com/office/powerpoint/2010/main" val="1805011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5AD9A61-3C4C-4C1A-B050-BF353885C5D1}" type="datetimeFigureOut">
              <a:rPr lang="en-GB" smtClean="0"/>
              <a:t>29/01/2021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10FABE3-28A8-487E-9A7A-0EC233DA61E4}" type="slidenum">
              <a:rPr lang="en-GB" smtClean="0"/>
              <a:t>‹#›</a:t>
            </a:fld>
            <a:endParaRPr lang="en-GB"/>
          </a:p>
        </p:txBody>
      </p:sp>
    </p:spTree>
    <p:extLst>
      <p:ext uri="{BB962C8B-B14F-4D97-AF65-F5344CB8AC3E}">
        <p14:creationId xmlns:p14="http://schemas.microsoft.com/office/powerpoint/2010/main" val="3893379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AD9A61-3C4C-4C1A-B050-BF353885C5D1}" type="datetimeFigureOut">
              <a:rPr lang="en-GB" smtClean="0"/>
              <a:t>29/01/2021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10FABE3-28A8-487E-9A7A-0EC233DA61E4}" type="slidenum">
              <a:rPr lang="en-GB" smtClean="0"/>
              <a:t>‹#›</a:t>
            </a:fld>
            <a:endParaRPr lang="en-GB"/>
          </a:p>
        </p:txBody>
      </p:sp>
    </p:spTree>
    <p:extLst>
      <p:ext uri="{BB962C8B-B14F-4D97-AF65-F5344CB8AC3E}">
        <p14:creationId xmlns:p14="http://schemas.microsoft.com/office/powerpoint/2010/main" val="2695127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5AD9A61-3C4C-4C1A-B050-BF353885C5D1}" type="datetimeFigureOut">
              <a:rPr lang="en-GB" smtClean="0"/>
              <a:t>29/01/2021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0FABE3-28A8-487E-9A7A-0EC233DA61E4}" type="slidenum">
              <a:rPr lang="en-GB" smtClean="0"/>
              <a:t>‹#›</a:t>
            </a:fld>
            <a:endParaRPr lang="en-GB"/>
          </a:p>
        </p:txBody>
      </p:sp>
    </p:spTree>
    <p:extLst>
      <p:ext uri="{BB962C8B-B14F-4D97-AF65-F5344CB8AC3E}">
        <p14:creationId xmlns:p14="http://schemas.microsoft.com/office/powerpoint/2010/main" val="1585340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5AD9A61-3C4C-4C1A-B050-BF353885C5D1}" type="datetimeFigureOut">
              <a:rPr lang="en-GB" smtClean="0"/>
              <a:t>29/01/2021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0FABE3-28A8-487E-9A7A-0EC233DA61E4}" type="slidenum">
              <a:rPr lang="en-GB" smtClean="0"/>
              <a:t>‹#›</a:t>
            </a:fld>
            <a:endParaRPr lang="en-GB"/>
          </a:p>
        </p:txBody>
      </p:sp>
    </p:spTree>
    <p:extLst>
      <p:ext uri="{BB962C8B-B14F-4D97-AF65-F5344CB8AC3E}">
        <p14:creationId xmlns:p14="http://schemas.microsoft.com/office/powerpoint/2010/main" val="893459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AD9A61-3C4C-4C1A-B050-BF353885C5D1}" type="datetimeFigureOut">
              <a:rPr lang="en-GB" smtClean="0"/>
              <a:t>29/01/2021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0FABE3-28A8-487E-9A7A-0EC233DA61E4}" type="slidenum">
              <a:rPr lang="en-GB" smtClean="0"/>
              <a:t>‹#›</a:t>
            </a:fld>
            <a:endParaRPr lang="en-GB"/>
          </a:p>
        </p:txBody>
      </p:sp>
    </p:spTree>
    <p:extLst>
      <p:ext uri="{BB962C8B-B14F-4D97-AF65-F5344CB8AC3E}">
        <p14:creationId xmlns:p14="http://schemas.microsoft.com/office/powerpoint/2010/main" val="5184385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28650" y="1847850"/>
            <a:ext cx="7886700" cy="4351338"/>
          </a:xfrm>
          <a:prstGeom prst="rect">
            <a:avLst/>
          </a:prstGeom>
          <a:solidFill>
            <a:schemeClr val="bg2"/>
          </a:solidFill>
          <a:ln>
            <a:solidFill>
              <a:schemeClr val="tx1"/>
            </a:solidFill>
          </a:ln>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53CD8B20-965B-471A-B63F-00560451B6CB}" type="datetimeFigureOut">
              <a:rPr lang="en-GB" smtClean="0">
                <a:solidFill>
                  <a:prstClr val="black">
                    <a:tint val="75000"/>
                  </a:prstClr>
                </a:solidFill>
              </a:rPr>
              <a:pPr defTabSz="685800"/>
              <a:t>29/01/2021</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A00C77CA-FFD0-4527-A5F3-BF2BF68611D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3753725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85800" rtl="0" eaLnBrk="1" latinLnBrk="0" hangingPunct="1">
        <a:lnSpc>
          <a:spcPct val="90000"/>
        </a:lnSpc>
        <a:spcBef>
          <a:spcPct val="0"/>
        </a:spcBef>
        <a:buNone/>
        <a:defRPr sz="3300" kern="1200">
          <a:solidFill>
            <a:schemeClr val="tx1"/>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28650" y="1847850"/>
            <a:ext cx="7886700" cy="4351338"/>
          </a:xfrm>
          <a:prstGeom prst="rect">
            <a:avLst/>
          </a:prstGeom>
          <a:solidFill>
            <a:schemeClr val="bg2"/>
          </a:solidFill>
          <a:ln>
            <a:solidFill>
              <a:schemeClr val="tx1"/>
            </a:solidFill>
          </a:ln>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53CD8B20-965B-471A-B63F-00560451B6CB}" type="datetimeFigureOut">
              <a:rPr lang="en-GB" smtClean="0">
                <a:solidFill>
                  <a:prstClr val="black">
                    <a:tint val="75000"/>
                  </a:prstClr>
                </a:solidFill>
              </a:rPr>
              <a:pPr defTabSz="685800"/>
              <a:t>29/01/2021</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A00C77CA-FFD0-4527-A5F3-BF2BF68611D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5861384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685800" rtl="0" eaLnBrk="1" latinLnBrk="0" hangingPunct="1">
        <a:lnSpc>
          <a:spcPct val="90000"/>
        </a:lnSpc>
        <a:spcBef>
          <a:spcPct val="0"/>
        </a:spcBef>
        <a:buNone/>
        <a:defRPr sz="3300" kern="1200">
          <a:solidFill>
            <a:schemeClr val="tx1"/>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huzzeyj@skdrive.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3888" y="775019"/>
            <a:ext cx="7886700" cy="2852737"/>
          </a:xfrm>
        </p:spPr>
        <p:txBody>
          <a:bodyPr/>
          <a:lstStyle/>
          <a:p>
            <a:r>
              <a:rPr lang="en-GB" dirty="0"/>
              <a:t>Relationships and Sex Education (RSE) </a:t>
            </a:r>
            <a:r>
              <a:rPr lang="en-GB" dirty="0" smtClean="0"/>
              <a:t>at St Katherine’s</a:t>
            </a:r>
            <a:endParaRPr lang="en-GB" dirty="0"/>
          </a:p>
        </p:txBody>
      </p:sp>
      <p:sp>
        <p:nvSpPr>
          <p:cNvPr id="6" name="Text Placeholder 5"/>
          <p:cNvSpPr>
            <a:spLocks noGrp="1"/>
          </p:cNvSpPr>
          <p:nvPr>
            <p:ph type="body" idx="1"/>
          </p:nvPr>
        </p:nvSpPr>
        <p:spPr>
          <a:xfrm>
            <a:off x="623888" y="5293360"/>
            <a:ext cx="7886700" cy="796291"/>
          </a:xfrm>
        </p:spPr>
        <p:txBody>
          <a:bodyPr/>
          <a:lstStyle/>
          <a:p>
            <a:pPr algn="ctr"/>
            <a:r>
              <a:rPr lang="en-GB" dirty="0" smtClean="0"/>
              <a:t>Jess Huzzey, Head of Philosophy and Beliefs, PSHE and Citizenship (huzzeyj@skdrive.org)</a:t>
            </a:r>
            <a:endParaRPr lang="en-GB" dirty="0"/>
          </a:p>
        </p:txBody>
      </p:sp>
    </p:spTree>
    <p:extLst>
      <p:ext uri="{BB962C8B-B14F-4D97-AF65-F5344CB8AC3E}">
        <p14:creationId xmlns:p14="http://schemas.microsoft.com/office/powerpoint/2010/main" val="2731147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2513" b="3140"/>
          <a:stretch/>
        </p:blipFill>
        <p:spPr>
          <a:xfrm>
            <a:off x="1725572" y="2365186"/>
            <a:ext cx="5692857" cy="3639065"/>
          </a:xfrm>
          <a:prstGeom prst="rect">
            <a:avLst/>
          </a:prstGeom>
          <a:solidFill>
            <a:schemeClr val="bg2"/>
          </a:solidFill>
        </p:spPr>
      </p:pic>
      <p:sp>
        <p:nvSpPr>
          <p:cNvPr id="2" name="Title 1"/>
          <p:cNvSpPr>
            <a:spLocks noGrp="1"/>
          </p:cNvSpPr>
          <p:nvPr>
            <p:ph type="ctrTitle"/>
          </p:nvPr>
        </p:nvSpPr>
        <p:spPr>
          <a:xfrm>
            <a:off x="1150455" y="1608818"/>
            <a:ext cx="6858000" cy="772975"/>
          </a:xfrm>
        </p:spPr>
        <p:txBody>
          <a:bodyPr/>
          <a:lstStyle/>
          <a:p>
            <a:r>
              <a:rPr lang="en-GB" u="sng" dirty="0" smtClean="0"/>
              <a:t>Readiness for Sex</a:t>
            </a:r>
            <a:endParaRPr lang="en-GB" u="sng" dirty="0"/>
          </a:p>
        </p:txBody>
      </p:sp>
      <p:sp>
        <p:nvSpPr>
          <p:cNvPr id="3" name="Subtitle 2"/>
          <p:cNvSpPr>
            <a:spLocks noGrp="1"/>
          </p:cNvSpPr>
          <p:nvPr>
            <p:ph type="subTitle" idx="1"/>
          </p:nvPr>
        </p:nvSpPr>
        <p:spPr>
          <a:xfrm>
            <a:off x="369277" y="4649666"/>
            <a:ext cx="3447392" cy="1012874"/>
          </a:xfrm>
        </p:spPr>
        <p:txBody>
          <a:bodyPr>
            <a:normAutofit fontScale="92500" lnSpcReduction="20000"/>
          </a:bodyPr>
          <a:lstStyle/>
          <a:p>
            <a:r>
              <a:rPr lang="en-GB" b="1" dirty="0" smtClean="0"/>
              <a:t>Do now: </a:t>
            </a:r>
            <a:r>
              <a:rPr lang="en-GB" dirty="0"/>
              <a:t>In small groups, pick your three favourite </a:t>
            </a:r>
            <a:r>
              <a:rPr lang="en-GB" dirty="0" smtClean="0"/>
              <a:t>quotes about love or sex. </a:t>
            </a:r>
            <a:endParaRPr lang="en-GB" dirty="0"/>
          </a:p>
          <a:p>
            <a:r>
              <a:rPr lang="en-GB" dirty="0"/>
              <a:t>Which do you like and why? </a:t>
            </a:r>
          </a:p>
        </p:txBody>
      </p:sp>
      <p:pic>
        <p:nvPicPr>
          <p:cNvPr id="7" name="Picture 6"/>
          <p:cNvPicPr>
            <a:picLocks noChangeAspect="1"/>
          </p:cNvPicPr>
          <p:nvPr/>
        </p:nvPicPr>
        <p:blipFill>
          <a:blip r:embed="rId4"/>
          <a:stretch>
            <a:fillRect/>
          </a:stretch>
        </p:blipFill>
        <p:spPr>
          <a:xfrm>
            <a:off x="6758975" y="4138955"/>
            <a:ext cx="2025687" cy="1554035"/>
          </a:xfrm>
          <a:prstGeom prst="rect">
            <a:avLst/>
          </a:prstGeom>
          <a:ln>
            <a:solidFill>
              <a:schemeClr val="tx1"/>
            </a:solidFill>
          </a:ln>
        </p:spPr>
      </p:pic>
      <p:pic>
        <p:nvPicPr>
          <p:cNvPr id="8" name="Picture 7"/>
          <p:cNvPicPr>
            <a:picLocks noChangeAspect="1"/>
          </p:cNvPicPr>
          <p:nvPr/>
        </p:nvPicPr>
        <p:blipFill>
          <a:blip r:embed="rId5"/>
          <a:stretch>
            <a:fillRect/>
          </a:stretch>
        </p:blipFill>
        <p:spPr>
          <a:xfrm>
            <a:off x="5410919" y="3138161"/>
            <a:ext cx="2007510" cy="1407633"/>
          </a:xfrm>
          <a:prstGeom prst="rect">
            <a:avLst/>
          </a:prstGeom>
          <a:ln>
            <a:solidFill>
              <a:schemeClr val="tx1"/>
            </a:solidFill>
          </a:ln>
        </p:spPr>
      </p:pic>
      <p:pic>
        <p:nvPicPr>
          <p:cNvPr id="9" name="Picture 8"/>
          <p:cNvPicPr>
            <a:picLocks noChangeAspect="1"/>
          </p:cNvPicPr>
          <p:nvPr/>
        </p:nvPicPr>
        <p:blipFill>
          <a:blip r:embed="rId6"/>
          <a:stretch>
            <a:fillRect/>
          </a:stretch>
        </p:blipFill>
        <p:spPr>
          <a:xfrm rot="577066">
            <a:off x="6667338" y="2284613"/>
            <a:ext cx="2386013" cy="1285875"/>
          </a:xfrm>
          <a:prstGeom prst="rect">
            <a:avLst/>
          </a:prstGeom>
          <a:ln>
            <a:solidFill>
              <a:schemeClr val="tx1"/>
            </a:solidFill>
          </a:ln>
        </p:spPr>
      </p:pic>
      <p:sp>
        <p:nvSpPr>
          <p:cNvPr id="4" name="Rounded Rectangle 3"/>
          <p:cNvSpPr/>
          <p:nvPr/>
        </p:nvSpPr>
        <p:spPr>
          <a:xfrm>
            <a:off x="369277" y="295000"/>
            <a:ext cx="3728720" cy="1087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Century Gothic" panose="020B0502020202020204" pitchFamily="34" charset="0"/>
              </a:rPr>
              <a:t>Example lesson activity (</a:t>
            </a:r>
            <a:r>
              <a:rPr lang="en-GB" sz="2400" dirty="0" err="1" smtClean="0">
                <a:latin typeface="Century Gothic" panose="020B0502020202020204" pitchFamily="34" charset="0"/>
              </a:rPr>
              <a:t>yr</a:t>
            </a:r>
            <a:r>
              <a:rPr lang="en-GB" sz="2400" dirty="0" smtClean="0">
                <a:latin typeface="Century Gothic" panose="020B0502020202020204" pitchFamily="34" charset="0"/>
              </a:rPr>
              <a:t> 9)</a:t>
            </a:r>
            <a:endParaRPr lang="en-GB" sz="2400" dirty="0">
              <a:latin typeface="Century Gothic" panose="020B0502020202020204" pitchFamily="34" charset="0"/>
            </a:endParaRPr>
          </a:p>
        </p:txBody>
      </p:sp>
    </p:spTree>
    <p:extLst>
      <p:ext uri="{BB962C8B-B14F-4D97-AF65-F5344CB8AC3E}">
        <p14:creationId xmlns:p14="http://schemas.microsoft.com/office/powerpoint/2010/main" val="1016414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64006"/>
            <a:ext cx="7886700" cy="1325563"/>
          </a:xfrm>
        </p:spPr>
        <p:txBody>
          <a:bodyPr/>
          <a:lstStyle/>
          <a:p>
            <a:r>
              <a:rPr lang="en-GB" dirty="0" smtClean="0"/>
              <a:t>Why do people choose to have sex for the first time?</a:t>
            </a:r>
            <a:endParaRPr lang="en-GB" dirty="0"/>
          </a:p>
        </p:txBody>
      </p:sp>
      <p:sp>
        <p:nvSpPr>
          <p:cNvPr id="3" name="Content Placeholder 2"/>
          <p:cNvSpPr>
            <a:spLocks noGrp="1"/>
          </p:cNvSpPr>
          <p:nvPr>
            <p:ph idx="1"/>
          </p:nvPr>
        </p:nvSpPr>
        <p:spPr>
          <a:xfrm>
            <a:off x="628650" y="3442017"/>
            <a:ext cx="5258679" cy="3256451"/>
          </a:xfrm>
        </p:spPr>
        <p:txBody>
          <a:bodyPr/>
          <a:lstStyle/>
          <a:p>
            <a:pPr marL="0" indent="0">
              <a:buNone/>
            </a:pPr>
            <a:r>
              <a:rPr lang="en-GB" dirty="0" smtClean="0"/>
              <a:t>Read </a:t>
            </a:r>
            <a:r>
              <a:rPr lang="en-GB" dirty="0"/>
              <a:t>through reasons </a:t>
            </a:r>
            <a:r>
              <a:rPr lang="en-GB" dirty="0" smtClean="0"/>
              <a:t>people give about why they </a:t>
            </a:r>
            <a:r>
              <a:rPr lang="en-GB" dirty="0"/>
              <a:t>have their first sexual experience and complete the two columns.  </a:t>
            </a:r>
            <a:endParaRPr lang="en-GB" dirty="0" smtClean="0"/>
          </a:p>
          <a:p>
            <a:pPr marL="0" indent="0">
              <a:buNone/>
            </a:pPr>
            <a:r>
              <a:rPr lang="en-GB" dirty="0" smtClean="0"/>
              <a:t>Perhaps </a:t>
            </a:r>
            <a:r>
              <a:rPr lang="en-GB" dirty="0"/>
              <a:t>rank the top five most common reasons and put a tick or cross in the good/bad column.  </a:t>
            </a:r>
          </a:p>
        </p:txBody>
      </p:sp>
      <p:pic>
        <p:nvPicPr>
          <p:cNvPr id="4" name="Picture 3"/>
          <p:cNvPicPr>
            <a:picLocks noChangeAspect="1"/>
          </p:cNvPicPr>
          <p:nvPr/>
        </p:nvPicPr>
        <p:blipFill>
          <a:blip r:embed="rId3"/>
          <a:stretch>
            <a:fillRect/>
          </a:stretch>
        </p:blipFill>
        <p:spPr>
          <a:xfrm rot="734414">
            <a:off x="5351432" y="4119442"/>
            <a:ext cx="3556957" cy="2604019"/>
          </a:xfrm>
          <a:prstGeom prst="rect">
            <a:avLst/>
          </a:prstGeom>
        </p:spPr>
      </p:pic>
      <p:sp>
        <p:nvSpPr>
          <p:cNvPr id="5" name="Rounded Rectangle 4"/>
          <p:cNvSpPr/>
          <p:nvPr/>
        </p:nvSpPr>
        <p:spPr>
          <a:xfrm>
            <a:off x="369277" y="295000"/>
            <a:ext cx="3728720" cy="1087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Century Gothic" panose="020B0502020202020204" pitchFamily="34" charset="0"/>
              </a:rPr>
              <a:t>Example lesson activity (</a:t>
            </a:r>
            <a:r>
              <a:rPr lang="en-GB" sz="2400" dirty="0" err="1" smtClean="0">
                <a:latin typeface="Century Gothic" panose="020B0502020202020204" pitchFamily="34" charset="0"/>
              </a:rPr>
              <a:t>yr</a:t>
            </a:r>
            <a:r>
              <a:rPr lang="en-GB" sz="2400" dirty="0" smtClean="0">
                <a:latin typeface="Century Gothic" panose="020B0502020202020204" pitchFamily="34" charset="0"/>
              </a:rPr>
              <a:t> 9)</a:t>
            </a:r>
            <a:endParaRPr lang="en-GB" sz="2400" dirty="0">
              <a:latin typeface="Century Gothic" panose="020B0502020202020204" pitchFamily="34" charset="0"/>
            </a:endParaRPr>
          </a:p>
        </p:txBody>
      </p:sp>
    </p:spTree>
    <p:extLst>
      <p:ext uri="{BB962C8B-B14F-4D97-AF65-F5344CB8AC3E}">
        <p14:creationId xmlns:p14="http://schemas.microsoft.com/office/powerpoint/2010/main" val="27805452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Misconceptions and Concerns</a:t>
            </a:r>
            <a:endParaRPr lang="en-GB" dirty="0"/>
          </a:p>
        </p:txBody>
      </p:sp>
      <p:sp>
        <p:nvSpPr>
          <p:cNvPr id="5" name="Content Placeholder 4"/>
          <p:cNvSpPr>
            <a:spLocks noGrp="1"/>
          </p:cNvSpPr>
          <p:nvPr>
            <p:ph idx="1"/>
          </p:nvPr>
        </p:nvSpPr>
        <p:spPr>
          <a:xfrm>
            <a:off x="5222240" y="1981200"/>
            <a:ext cx="3677920" cy="4775199"/>
          </a:xfrm>
        </p:spPr>
        <p:txBody>
          <a:bodyPr>
            <a:normAutofit/>
          </a:bodyPr>
          <a:lstStyle/>
          <a:p>
            <a:pPr marL="0" indent="0">
              <a:buNone/>
            </a:pPr>
            <a:r>
              <a:rPr lang="en-GB" dirty="0" smtClean="0"/>
              <a:t>The curriculum and lessons are designed to be age appropriate.</a:t>
            </a:r>
          </a:p>
          <a:p>
            <a:pPr marL="0" indent="0">
              <a:buNone/>
            </a:pPr>
            <a:r>
              <a:rPr lang="en-GB" dirty="0" smtClean="0"/>
              <a:t>Teachers have drawn from their own experience and from advice from agencies such as the PSHE Association.</a:t>
            </a:r>
          </a:p>
        </p:txBody>
      </p:sp>
      <p:sp>
        <p:nvSpPr>
          <p:cNvPr id="7" name="Cloud Callout 6"/>
          <p:cNvSpPr/>
          <p:nvPr/>
        </p:nvSpPr>
        <p:spPr>
          <a:xfrm>
            <a:off x="0" y="1874360"/>
            <a:ext cx="5130800" cy="3805080"/>
          </a:xfrm>
          <a:prstGeom prst="cloudCallou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GB" sz="2800" dirty="0">
                <a:solidFill>
                  <a:schemeClr val="tx1"/>
                </a:solidFill>
                <a:latin typeface="Century Gothic" panose="020B0502020202020204" pitchFamily="34" charset="0"/>
              </a:rPr>
              <a:t>RSE will expose my child to content that they are not yet mature enough </a:t>
            </a:r>
            <a:r>
              <a:rPr lang="en-GB" sz="2800" dirty="0" smtClean="0">
                <a:solidFill>
                  <a:schemeClr val="tx1"/>
                </a:solidFill>
                <a:latin typeface="Century Gothic" panose="020B0502020202020204" pitchFamily="34" charset="0"/>
              </a:rPr>
              <a:t>for.</a:t>
            </a:r>
            <a:endParaRPr lang="en-GB" sz="28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70701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Misconceptions and Concerns</a:t>
            </a:r>
            <a:endParaRPr lang="en-GB" dirty="0"/>
          </a:p>
        </p:txBody>
      </p:sp>
      <p:sp>
        <p:nvSpPr>
          <p:cNvPr id="5" name="Content Placeholder 4"/>
          <p:cNvSpPr>
            <a:spLocks noGrp="1"/>
          </p:cNvSpPr>
          <p:nvPr>
            <p:ph idx="1"/>
          </p:nvPr>
        </p:nvSpPr>
        <p:spPr>
          <a:xfrm>
            <a:off x="5425440" y="1825624"/>
            <a:ext cx="3566160" cy="4930775"/>
          </a:xfrm>
        </p:spPr>
        <p:txBody>
          <a:bodyPr>
            <a:normAutofit fontScale="92500"/>
          </a:bodyPr>
          <a:lstStyle/>
          <a:p>
            <a:pPr marL="0" indent="0">
              <a:buNone/>
            </a:pPr>
            <a:r>
              <a:rPr lang="en-GB" dirty="0" smtClean="0"/>
              <a:t>A well-structured lesson delivered by trained professionals provides an excellent opportunity for misinformation to be challenged. </a:t>
            </a:r>
          </a:p>
          <a:p>
            <a:pPr marL="0" indent="0">
              <a:buNone/>
            </a:pPr>
            <a:r>
              <a:rPr lang="en-GB" dirty="0" smtClean="0"/>
              <a:t>Strict ground rules ensure students do not share personal information and speak respectfully. </a:t>
            </a:r>
          </a:p>
        </p:txBody>
      </p:sp>
      <p:sp>
        <p:nvSpPr>
          <p:cNvPr id="4" name="Cloud Callout 3"/>
          <p:cNvSpPr/>
          <p:nvPr/>
        </p:nvSpPr>
        <p:spPr>
          <a:xfrm>
            <a:off x="0" y="1615441"/>
            <a:ext cx="5425440" cy="4561522"/>
          </a:xfrm>
          <a:prstGeom prst="cloudCallout">
            <a:avLst>
              <a:gd name="adj1" fmla="val -42743"/>
              <a:gd name="adj2" fmla="val 54471"/>
            </a:avLst>
          </a:prstGeom>
        </p:spPr>
        <p:style>
          <a:lnRef idx="1">
            <a:schemeClr val="accent1"/>
          </a:lnRef>
          <a:fillRef idx="2">
            <a:schemeClr val="accent1"/>
          </a:fillRef>
          <a:effectRef idx="1">
            <a:schemeClr val="accent1"/>
          </a:effectRef>
          <a:fontRef idx="minor">
            <a:schemeClr val="dk1"/>
          </a:fontRef>
        </p:style>
        <p:txBody>
          <a:bodyPr rtlCol="0" anchor="ctr"/>
          <a:lstStyle/>
          <a:p>
            <a:r>
              <a:rPr lang="en-GB" sz="2800" dirty="0">
                <a:latin typeface="Century Gothic" panose="020B0502020202020204" pitchFamily="34" charset="0"/>
              </a:rPr>
              <a:t>Encouraging conversations about sex will result in my child being exposed to misinformation from peers or feeling </a:t>
            </a:r>
            <a:r>
              <a:rPr lang="en-GB" sz="2800" dirty="0" smtClean="0">
                <a:latin typeface="Century Gothic" panose="020B0502020202020204" pitchFamily="34" charset="0"/>
              </a:rPr>
              <a:t>alienated. </a:t>
            </a:r>
            <a:endParaRPr lang="en-GB" sz="2800" dirty="0">
              <a:latin typeface="Century Gothic" panose="020B0502020202020204" pitchFamily="34" charset="0"/>
            </a:endParaRPr>
          </a:p>
        </p:txBody>
      </p:sp>
    </p:spTree>
    <p:extLst>
      <p:ext uri="{BB962C8B-B14F-4D97-AF65-F5344CB8AC3E}">
        <p14:creationId xmlns:p14="http://schemas.microsoft.com/office/powerpoint/2010/main" val="226582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Misconceptions and Concerns</a:t>
            </a:r>
            <a:endParaRPr lang="en-GB" dirty="0"/>
          </a:p>
        </p:txBody>
      </p:sp>
      <p:sp>
        <p:nvSpPr>
          <p:cNvPr id="5" name="Content Placeholder 4"/>
          <p:cNvSpPr>
            <a:spLocks noGrp="1"/>
          </p:cNvSpPr>
          <p:nvPr>
            <p:ph idx="1"/>
          </p:nvPr>
        </p:nvSpPr>
        <p:spPr>
          <a:xfrm>
            <a:off x="4905050" y="1870230"/>
            <a:ext cx="3699510" cy="4351338"/>
          </a:xfrm>
        </p:spPr>
        <p:txBody>
          <a:bodyPr>
            <a:normAutofit/>
          </a:bodyPr>
          <a:lstStyle/>
          <a:p>
            <a:pPr marL="0" indent="0">
              <a:buNone/>
            </a:pPr>
            <a:r>
              <a:rPr lang="en-GB" dirty="0" smtClean="0"/>
              <a:t>RSE aims to keep children safe and prepare them for life beyond school,  promoting respect for diversity, in alignment with the school’s values and in compliance with the Equalities Act (2010).</a:t>
            </a:r>
          </a:p>
        </p:txBody>
      </p:sp>
      <p:sp>
        <p:nvSpPr>
          <p:cNvPr id="4" name="Cloud Callout 3"/>
          <p:cNvSpPr/>
          <p:nvPr/>
        </p:nvSpPr>
        <p:spPr>
          <a:xfrm>
            <a:off x="213360" y="1960879"/>
            <a:ext cx="4470400" cy="3860483"/>
          </a:xfrm>
          <a:prstGeom prst="cloudCallout">
            <a:avLst>
              <a:gd name="adj1" fmla="val -42743"/>
              <a:gd name="adj2" fmla="val 54471"/>
            </a:avLst>
          </a:prstGeom>
        </p:spPr>
        <p:style>
          <a:lnRef idx="1">
            <a:schemeClr val="accent1"/>
          </a:lnRef>
          <a:fillRef idx="2">
            <a:schemeClr val="accent1"/>
          </a:fillRef>
          <a:effectRef idx="1">
            <a:schemeClr val="accent1"/>
          </a:effectRef>
          <a:fontRef idx="minor">
            <a:schemeClr val="dk1"/>
          </a:fontRef>
        </p:style>
        <p:txBody>
          <a:bodyPr rtlCol="0" anchor="ctr"/>
          <a:lstStyle/>
          <a:p>
            <a:r>
              <a:rPr lang="en-GB" sz="2800" dirty="0">
                <a:latin typeface="Century Gothic" panose="020B0502020202020204" pitchFamily="34" charset="0"/>
              </a:rPr>
              <a:t>RSE at school may promote a lifestyle or an agenda that I don’t agree </a:t>
            </a:r>
            <a:r>
              <a:rPr lang="en-GB" sz="2800" dirty="0" smtClean="0">
                <a:latin typeface="Century Gothic" panose="020B0502020202020204" pitchFamily="34" charset="0"/>
              </a:rPr>
              <a:t>with.</a:t>
            </a:r>
            <a:endParaRPr lang="en-GB" sz="2800" dirty="0">
              <a:latin typeface="Century Gothic" panose="020B0502020202020204" pitchFamily="34" charset="0"/>
            </a:endParaRPr>
          </a:p>
        </p:txBody>
      </p:sp>
    </p:spTree>
    <p:extLst>
      <p:ext uri="{BB962C8B-B14F-4D97-AF65-F5344CB8AC3E}">
        <p14:creationId xmlns:p14="http://schemas.microsoft.com/office/powerpoint/2010/main" val="353925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Consultation with parents</a:t>
            </a:r>
            <a:endParaRPr lang="en-GB" dirty="0"/>
          </a:p>
        </p:txBody>
      </p:sp>
      <p:sp>
        <p:nvSpPr>
          <p:cNvPr id="3" name="Content Placeholder 2"/>
          <p:cNvSpPr>
            <a:spLocks noGrp="1"/>
          </p:cNvSpPr>
          <p:nvPr>
            <p:ph idx="1"/>
          </p:nvPr>
        </p:nvSpPr>
        <p:spPr>
          <a:xfrm>
            <a:off x="628650" y="1825625"/>
            <a:ext cx="7886700" cy="4351338"/>
          </a:xfrm>
        </p:spPr>
        <p:txBody>
          <a:bodyPr>
            <a:normAutofit/>
          </a:bodyPr>
          <a:lstStyle/>
          <a:p>
            <a:r>
              <a:rPr lang="en-GB" dirty="0" smtClean="0"/>
              <a:t>We understand that parents are the “first teachers” for their children – you have the most significant influence in enabling your children to grow, mature and form healthy relationships</a:t>
            </a:r>
          </a:p>
          <a:p>
            <a:r>
              <a:rPr lang="en-GB" dirty="0" smtClean="0"/>
              <a:t>In order to support you with this, we need to keep you informed about what we will be teaching in school and when.</a:t>
            </a:r>
          </a:p>
        </p:txBody>
      </p:sp>
    </p:spTree>
    <p:extLst>
      <p:ext uri="{BB962C8B-B14F-4D97-AF65-F5344CB8AC3E}">
        <p14:creationId xmlns:p14="http://schemas.microsoft.com/office/powerpoint/2010/main" val="1134599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a:srcRect l="9867" t="14421" r="36312" b="4650"/>
          <a:stretch/>
        </p:blipFill>
        <p:spPr>
          <a:xfrm>
            <a:off x="628650" y="587599"/>
            <a:ext cx="7199506" cy="6089445"/>
          </a:xfrm>
          <a:prstGeom prst="rect">
            <a:avLst/>
          </a:prstGeom>
        </p:spPr>
      </p:pic>
      <p:sp>
        <p:nvSpPr>
          <p:cNvPr id="5" name="Oval 4"/>
          <p:cNvSpPr/>
          <p:nvPr/>
        </p:nvSpPr>
        <p:spPr>
          <a:xfrm>
            <a:off x="4809662" y="2252547"/>
            <a:ext cx="2241394" cy="6913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054174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801" y="220160"/>
            <a:ext cx="7886700" cy="1325563"/>
          </a:xfrm>
        </p:spPr>
        <p:txBody>
          <a:bodyPr/>
          <a:lstStyle/>
          <a:p>
            <a:r>
              <a:rPr lang="en-GB" dirty="0" smtClean="0"/>
              <a:t>Parent and Carers Feedback questionnaire</a:t>
            </a:r>
            <a:endParaRPr lang="en-GB" dirty="0"/>
          </a:p>
        </p:txBody>
      </p:sp>
      <p:sp>
        <p:nvSpPr>
          <p:cNvPr id="3" name="Content Placeholder 2"/>
          <p:cNvSpPr>
            <a:spLocks noGrp="1"/>
          </p:cNvSpPr>
          <p:nvPr>
            <p:ph idx="1"/>
          </p:nvPr>
        </p:nvSpPr>
        <p:spPr>
          <a:xfrm>
            <a:off x="383323" y="1825625"/>
            <a:ext cx="5225740" cy="4351338"/>
          </a:xfrm>
        </p:spPr>
        <p:txBody>
          <a:bodyPr>
            <a:normAutofit lnSpcReduction="10000"/>
          </a:bodyPr>
          <a:lstStyle/>
          <a:p>
            <a:r>
              <a:rPr lang="en-GB" dirty="0" smtClean="0"/>
              <a:t>We collect feedback from students about their learning experience in PSHE through anonymous surveys</a:t>
            </a:r>
          </a:p>
          <a:p>
            <a:r>
              <a:rPr lang="en-GB" dirty="0" smtClean="0"/>
              <a:t>We will also be requesting feedback from parents and carers about RSE in the near future</a:t>
            </a:r>
          </a:p>
          <a:p>
            <a:r>
              <a:rPr lang="en-GB" dirty="0" smtClean="0"/>
              <a:t>Email me with any concerns or queries: huzzeyj@skdrive.org</a:t>
            </a:r>
            <a:endParaRPr lang="en-GB" dirty="0"/>
          </a:p>
        </p:txBody>
      </p:sp>
      <p:pic>
        <p:nvPicPr>
          <p:cNvPr id="4" name="Picture 3"/>
          <p:cNvPicPr>
            <a:picLocks noChangeAspect="1"/>
          </p:cNvPicPr>
          <p:nvPr/>
        </p:nvPicPr>
        <p:blipFill>
          <a:blip r:embed="rId2"/>
          <a:stretch>
            <a:fillRect/>
          </a:stretch>
        </p:blipFill>
        <p:spPr>
          <a:xfrm>
            <a:off x="5720576" y="3290768"/>
            <a:ext cx="3423424" cy="3567232"/>
          </a:xfrm>
          <a:prstGeom prst="rect">
            <a:avLst/>
          </a:prstGeom>
        </p:spPr>
      </p:pic>
    </p:spTree>
    <p:extLst>
      <p:ext uri="{BB962C8B-B14F-4D97-AF65-F5344CB8AC3E}">
        <p14:creationId xmlns:p14="http://schemas.microsoft.com/office/powerpoint/2010/main" val="775153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Relationships and Sex Education (RSE) </a:t>
            </a:r>
            <a:endParaRPr lang="en-GB" dirty="0"/>
          </a:p>
        </p:txBody>
      </p:sp>
      <p:sp>
        <p:nvSpPr>
          <p:cNvPr id="3" name="Content Placeholder 2"/>
          <p:cNvSpPr>
            <a:spLocks noGrp="1"/>
          </p:cNvSpPr>
          <p:nvPr>
            <p:ph idx="1"/>
          </p:nvPr>
        </p:nvSpPr>
        <p:spPr>
          <a:xfrm>
            <a:off x="628650" y="2438399"/>
            <a:ext cx="7886700" cy="3738563"/>
          </a:xfrm>
        </p:spPr>
        <p:txBody>
          <a:bodyPr/>
          <a:lstStyle/>
          <a:p>
            <a:r>
              <a:rPr lang="en-GB" dirty="0" smtClean="0"/>
              <a:t>What has changed with the new statutory guidelines?</a:t>
            </a:r>
          </a:p>
          <a:p>
            <a:r>
              <a:rPr lang="en-GB" dirty="0" smtClean="0"/>
              <a:t>How are we doing things at St Katherine’s?</a:t>
            </a:r>
          </a:p>
          <a:p>
            <a:r>
              <a:rPr lang="en-GB" dirty="0" smtClean="0"/>
              <a:t>How can we address any concerns?</a:t>
            </a:r>
            <a:endParaRPr lang="en-GB" dirty="0"/>
          </a:p>
        </p:txBody>
      </p:sp>
    </p:spTree>
    <p:extLst>
      <p:ext uri="{BB962C8B-B14F-4D97-AF65-F5344CB8AC3E}">
        <p14:creationId xmlns:p14="http://schemas.microsoft.com/office/powerpoint/2010/main" val="19027813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Relationships and Sex Education (RSE) </a:t>
            </a:r>
            <a:endParaRPr lang="en-GB" dirty="0"/>
          </a:p>
        </p:txBody>
      </p:sp>
      <p:sp>
        <p:nvSpPr>
          <p:cNvPr id="3" name="Content Placeholder 2"/>
          <p:cNvSpPr>
            <a:spLocks noGrp="1"/>
          </p:cNvSpPr>
          <p:nvPr>
            <p:ph idx="1"/>
          </p:nvPr>
        </p:nvSpPr>
        <p:spPr>
          <a:xfrm>
            <a:off x="628650" y="2245359"/>
            <a:ext cx="7886700" cy="3931603"/>
          </a:xfrm>
        </p:spPr>
        <p:txBody>
          <a:bodyPr>
            <a:normAutofit/>
          </a:bodyPr>
          <a:lstStyle/>
          <a:p>
            <a:r>
              <a:rPr lang="en-GB" dirty="0"/>
              <a:t>From September 2020, it has been compulsory to </a:t>
            </a:r>
            <a:r>
              <a:rPr lang="en-GB" dirty="0" smtClean="0"/>
              <a:t>teach:</a:t>
            </a:r>
            <a:endParaRPr lang="en-GB" dirty="0"/>
          </a:p>
          <a:p>
            <a:pPr lvl="1"/>
            <a:r>
              <a:rPr lang="en-GB" dirty="0"/>
              <a:t>Relationships and Sex education</a:t>
            </a:r>
          </a:p>
          <a:p>
            <a:pPr lvl="1"/>
            <a:r>
              <a:rPr lang="en-GB" dirty="0"/>
              <a:t>Physical health and mental </a:t>
            </a:r>
            <a:r>
              <a:rPr lang="en-GB" dirty="0" smtClean="0"/>
              <a:t>well-being</a:t>
            </a:r>
          </a:p>
          <a:p>
            <a:r>
              <a:rPr lang="en-GB" dirty="0" smtClean="0"/>
              <a:t>Changes to parents’ Right to Withdraw have also been made</a:t>
            </a:r>
            <a:endParaRPr lang="en-GB" dirty="0"/>
          </a:p>
        </p:txBody>
      </p:sp>
    </p:spTree>
    <p:extLst>
      <p:ext uri="{BB962C8B-B14F-4D97-AF65-F5344CB8AC3E}">
        <p14:creationId xmlns:p14="http://schemas.microsoft.com/office/powerpoint/2010/main" val="1987309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smtClean="0"/>
              <a:t>RSE: </a:t>
            </a:r>
            <a:r>
              <a:rPr lang="en-GB" sz="3200" dirty="0" smtClean="0"/>
              <a:t>by the </a:t>
            </a:r>
            <a:r>
              <a:rPr lang="en-GB" sz="3200" i="1" dirty="0" smtClean="0"/>
              <a:t>end of secondary school</a:t>
            </a:r>
            <a:r>
              <a:rPr lang="en-GB" sz="3200" dirty="0" smtClean="0"/>
              <a:t>, pupils should have been taught about (topics):</a:t>
            </a:r>
            <a:endParaRPr lang="en-GB" sz="3200" dirty="0"/>
          </a:p>
        </p:txBody>
      </p:sp>
      <p:sp>
        <p:nvSpPr>
          <p:cNvPr id="3" name="Content Placeholder 2"/>
          <p:cNvSpPr>
            <a:spLocks noGrp="1"/>
          </p:cNvSpPr>
          <p:nvPr>
            <p:ph idx="1"/>
          </p:nvPr>
        </p:nvSpPr>
        <p:spPr/>
        <p:txBody>
          <a:bodyPr>
            <a:normAutofit/>
          </a:bodyPr>
          <a:lstStyle/>
          <a:p>
            <a:r>
              <a:rPr lang="en-GB" dirty="0" smtClean="0"/>
              <a:t>Families</a:t>
            </a:r>
          </a:p>
          <a:p>
            <a:r>
              <a:rPr lang="en-GB" dirty="0"/>
              <a:t>Respectful relationships, including </a:t>
            </a:r>
            <a:r>
              <a:rPr lang="en-GB" dirty="0" smtClean="0"/>
              <a:t>friendships</a:t>
            </a:r>
          </a:p>
          <a:p>
            <a:r>
              <a:rPr lang="en-GB" dirty="0"/>
              <a:t>Online and media </a:t>
            </a:r>
            <a:endParaRPr lang="en-GB" dirty="0" smtClean="0"/>
          </a:p>
          <a:p>
            <a:r>
              <a:rPr lang="en-GB" dirty="0"/>
              <a:t>Being </a:t>
            </a:r>
            <a:r>
              <a:rPr lang="en-GB" dirty="0" smtClean="0"/>
              <a:t>safe</a:t>
            </a:r>
          </a:p>
          <a:p>
            <a:r>
              <a:rPr lang="en-GB" dirty="0"/>
              <a:t>Intimate and sexual relationships, including sexual </a:t>
            </a:r>
            <a:r>
              <a:rPr lang="en-GB" dirty="0" smtClean="0"/>
              <a:t>health</a:t>
            </a:r>
          </a:p>
          <a:p>
            <a:r>
              <a:rPr lang="en-GB" dirty="0" smtClean="0"/>
              <a:t>The law and how it relates to these issues</a:t>
            </a:r>
            <a:endParaRPr lang="en-GB" dirty="0"/>
          </a:p>
        </p:txBody>
      </p:sp>
    </p:spTree>
    <p:extLst>
      <p:ext uri="{BB962C8B-B14F-4D97-AF65-F5344CB8AC3E}">
        <p14:creationId xmlns:p14="http://schemas.microsoft.com/office/powerpoint/2010/main" val="3373072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6"/>
            <a:ext cx="8178800" cy="1325563"/>
          </a:xfrm>
        </p:spPr>
        <p:txBody>
          <a:bodyPr>
            <a:noAutofit/>
          </a:bodyPr>
          <a:lstStyle/>
          <a:p>
            <a:r>
              <a:rPr lang="en-GB" sz="3200" b="1" dirty="0" smtClean="0"/>
              <a:t>Health: </a:t>
            </a:r>
            <a:r>
              <a:rPr lang="en-GB" sz="3200" dirty="0" smtClean="0"/>
              <a:t>by </a:t>
            </a:r>
            <a:r>
              <a:rPr lang="en-GB" sz="3200" dirty="0"/>
              <a:t>the </a:t>
            </a:r>
            <a:r>
              <a:rPr lang="en-GB" sz="3200" i="1" dirty="0"/>
              <a:t>end of secondary school</a:t>
            </a:r>
            <a:r>
              <a:rPr lang="en-GB" sz="3200" dirty="0"/>
              <a:t>, pupils should have been taught about:</a:t>
            </a:r>
          </a:p>
        </p:txBody>
      </p:sp>
      <p:sp>
        <p:nvSpPr>
          <p:cNvPr id="3" name="Content Placeholder 2"/>
          <p:cNvSpPr>
            <a:spLocks noGrp="1"/>
          </p:cNvSpPr>
          <p:nvPr>
            <p:ph idx="1"/>
          </p:nvPr>
        </p:nvSpPr>
        <p:spPr/>
        <p:txBody>
          <a:bodyPr>
            <a:normAutofit/>
          </a:bodyPr>
          <a:lstStyle/>
          <a:p>
            <a:r>
              <a:rPr lang="en-GB" dirty="0"/>
              <a:t>Mental </a:t>
            </a:r>
            <a:r>
              <a:rPr lang="en-GB" dirty="0" smtClean="0"/>
              <a:t>wellbeing</a:t>
            </a:r>
          </a:p>
          <a:p>
            <a:r>
              <a:rPr lang="en-GB" dirty="0"/>
              <a:t>Internet safety and </a:t>
            </a:r>
            <a:r>
              <a:rPr lang="en-GB" dirty="0" smtClean="0"/>
              <a:t>harms</a:t>
            </a:r>
          </a:p>
          <a:p>
            <a:r>
              <a:rPr lang="en-GB" dirty="0"/>
              <a:t>Physical health and </a:t>
            </a:r>
            <a:r>
              <a:rPr lang="en-GB" dirty="0" smtClean="0"/>
              <a:t>fitness</a:t>
            </a:r>
          </a:p>
          <a:p>
            <a:r>
              <a:rPr lang="en-GB" dirty="0"/>
              <a:t>Healthy </a:t>
            </a:r>
            <a:r>
              <a:rPr lang="en-GB" dirty="0" smtClean="0"/>
              <a:t>eating</a:t>
            </a:r>
          </a:p>
          <a:p>
            <a:r>
              <a:rPr lang="en-GB" dirty="0"/>
              <a:t>Drugs, alcohol and </a:t>
            </a:r>
            <a:r>
              <a:rPr lang="en-GB" dirty="0" smtClean="0"/>
              <a:t>tobacco</a:t>
            </a:r>
          </a:p>
          <a:p>
            <a:r>
              <a:rPr lang="en-GB" dirty="0"/>
              <a:t>Health and </a:t>
            </a:r>
            <a:r>
              <a:rPr lang="en-GB" dirty="0" smtClean="0"/>
              <a:t>prevention</a:t>
            </a:r>
          </a:p>
          <a:p>
            <a:r>
              <a:rPr lang="en-GB" dirty="0"/>
              <a:t>Basic first </a:t>
            </a:r>
            <a:r>
              <a:rPr lang="en-GB" dirty="0" smtClean="0"/>
              <a:t>aid</a:t>
            </a:r>
          </a:p>
          <a:p>
            <a:r>
              <a:rPr lang="en-GB" dirty="0"/>
              <a:t>Changing adolescent body</a:t>
            </a:r>
          </a:p>
        </p:txBody>
      </p:sp>
    </p:spTree>
    <p:extLst>
      <p:ext uri="{BB962C8B-B14F-4D97-AF65-F5344CB8AC3E}">
        <p14:creationId xmlns:p14="http://schemas.microsoft.com/office/powerpoint/2010/main" val="3554950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61034"/>
          </a:xfrm>
        </p:spPr>
        <p:txBody>
          <a:bodyPr>
            <a:normAutofit/>
          </a:bodyPr>
          <a:lstStyle/>
          <a:p>
            <a:r>
              <a:rPr lang="en-GB" sz="2800" b="1" dirty="0" smtClean="0"/>
              <a:t>Parents’ right to withdraw </a:t>
            </a:r>
            <a:r>
              <a:rPr lang="en-GB" sz="2800" dirty="0" smtClean="0"/>
              <a:t>has changed</a:t>
            </a:r>
            <a:endParaRPr lang="en-GB" sz="2800" dirty="0"/>
          </a:p>
        </p:txBody>
      </p:sp>
      <p:sp>
        <p:nvSpPr>
          <p:cNvPr id="3" name="Content Placeholder 2"/>
          <p:cNvSpPr>
            <a:spLocks noGrp="1"/>
          </p:cNvSpPr>
          <p:nvPr>
            <p:ph idx="1"/>
          </p:nvPr>
        </p:nvSpPr>
        <p:spPr>
          <a:xfrm>
            <a:off x="627380" y="1158242"/>
            <a:ext cx="8200390" cy="5547358"/>
          </a:xfrm>
        </p:spPr>
        <p:txBody>
          <a:bodyPr>
            <a:normAutofit fontScale="85000" lnSpcReduction="20000"/>
          </a:bodyPr>
          <a:lstStyle/>
          <a:p>
            <a:r>
              <a:rPr lang="en-GB" dirty="0" smtClean="0"/>
              <a:t>Parents have the right to withdraw their child from all or part of the </a:t>
            </a:r>
            <a:r>
              <a:rPr lang="en-GB" b="1" dirty="0" smtClean="0"/>
              <a:t>sex education delivered as part of statutory RSE</a:t>
            </a:r>
          </a:p>
          <a:p>
            <a:r>
              <a:rPr lang="en-GB" b="1" dirty="0" smtClean="0"/>
              <a:t>Not</a:t>
            </a:r>
            <a:r>
              <a:rPr lang="en-GB" dirty="0" smtClean="0"/>
              <a:t> from sex education as part of the science curriculum</a:t>
            </a:r>
          </a:p>
          <a:p>
            <a:r>
              <a:rPr lang="en-GB" b="1" dirty="0" smtClean="0"/>
              <a:t>Not</a:t>
            </a:r>
            <a:r>
              <a:rPr lang="en-GB" dirty="0" smtClean="0"/>
              <a:t> from any other part of PSHE, such as Health or Relationships </a:t>
            </a:r>
            <a:r>
              <a:rPr lang="en-GB" dirty="0"/>
              <a:t>E</a:t>
            </a:r>
            <a:r>
              <a:rPr lang="en-GB" dirty="0" smtClean="0"/>
              <a:t>ducation</a:t>
            </a:r>
          </a:p>
          <a:p>
            <a:r>
              <a:rPr lang="en-GB" dirty="0" smtClean="0"/>
              <a:t>Up to and until three terms </a:t>
            </a:r>
            <a:r>
              <a:rPr lang="en-GB" b="1" dirty="0" smtClean="0"/>
              <a:t>before the child turns 16</a:t>
            </a:r>
            <a:r>
              <a:rPr lang="en-GB" dirty="0" smtClean="0"/>
              <a:t>. After that point, if the child wishes to receive sex education rather than be withdrawn, the school should make arrangements to provide the child with sex education during one of those terms. </a:t>
            </a:r>
          </a:p>
          <a:p>
            <a:r>
              <a:rPr lang="en-GB" dirty="0" smtClean="0"/>
              <a:t>Parents should address any queries or concerns about the curriculum to the Head of PSHE (</a:t>
            </a:r>
            <a:r>
              <a:rPr lang="en-GB" dirty="0" smtClean="0">
                <a:hlinkClick r:id="rId2"/>
              </a:rPr>
              <a:t>huzzeyj@skdrive.org</a:t>
            </a:r>
            <a:r>
              <a:rPr lang="en-GB" dirty="0" smtClean="0"/>
              <a:t>)</a:t>
            </a:r>
            <a:r>
              <a:rPr lang="en-GB" dirty="0"/>
              <a:t> </a:t>
            </a:r>
            <a:r>
              <a:rPr lang="en-GB" dirty="0" smtClean="0"/>
              <a:t>in the first instance</a:t>
            </a:r>
          </a:p>
          <a:p>
            <a:r>
              <a:rPr lang="en-GB" dirty="0" smtClean="0"/>
              <a:t>Requests to withdraw students will be granted after discussion in all but exceptional circumstances</a:t>
            </a:r>
          </a:p>
        </p:txBody>
      </p:sp>
    </p:spTree>
    <p:extLst>
      <p:ext uri="{BB962C8B-B14F-4D97-AF65-F5344CB8AC3E}">
        <p14:creationId xmlns:p14="http://schemas.microsoft.com/office/powerpoint/2010/main" val="52038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RSE is delivered at St Katherine’s</a:t>
            </a:r>
            <a:endParaRPr lang="en-GB" dirty="0"/>
          </a:p>
        </p:txBody>
      </p:sp>
      <p:sp>
        <p:nvSpPr>
          <p:cNvPr id="3" name="Content Placeholder 2"/>
          <p:cNvSpPr>
            <a:spLocks noGrp="1"/>
          </p:cNvSpPr>
          <p:nvPr>
            <p:ph idx="1"/>
          </p:nvPr>
        </p:nvSpPr>
        <p:spPr>
          <a:xfrm>
            <a:off x="628650" y="2110105"/>
            <a:ext cx="7886700" cy="4351338"/>
          </a:xfrm>
        </p:spPr>
        <p:txBody>
          <a:bodyPr>
            <a:normAutofit/>
          </a:bodyPr>
          <a:lstStyle/>
          <a:p>
            <a:r>
              <a:rPr lang="en-GB" dirty="0" smtClean="0"/>
              <a:t>As part of PSHE – fortnightly timetabled lesson in KS3 and in ‘Society and Culture’ lessons in KS4.</a:t>
            </a:r>
          </a:p>
          <a:p>
            <a:r>
              <a:rPr lang="en-GB" dirty="0" smtClean="0"/>
              <a:t>Through the tutor programme in sixth form.</a:t>
            </a:r>
          </a:p>
          <a:p>
            <a:r>
              <a:rPr lang="en-GB" dirty="0"/>
              <a:t>Delivered by a small team of humanities teaching staff</a:t>
            </a:r>
            <a:r>
              <a:rPr lang="en-GB" dirty="0" smtClean="0"/>
              <a:t>.</a:t>
            </a:r>
          </a:p>
          <a:p>
            <a:r>
              <a:rPr lang="en-GB" dirty="0" smtClean="0"/>
              <a:t>Occasionally, with input from specific external agencies E.g. Brook</a:t>
            </a:r>
            <a:endParaRPr lang="en-GB" dirty="0"/>
          </a:p>
          <a:p>
            <a:endParaRPr lang="en-GB" dirty="0"/>
          </a:p>
        </p:txBody>
      </p:sp>
      <p:pic>
        <p:nvPicPr>
          <p:cNvPr id="5" name="Picture 4"/>
          <p:cNvPicPr>
            <a:picLocks noChangeAspect="1"/>
          </p:cNvPicPr>
          <p:nvPr/>
        </p:nvPicPr>
        <p:blipFill rotWithShape="1">
          <a:blip r:embed="rId2"/>
          <a:srcRect t="3574"/>
          <a:stretch/>
        </p:blipFill>
        <p:spPr>
          <a:xfrm>
            <a:off x="6331902" y="5415280"/>
            <a:ext cx="2352675" cy="1276667"/>
          </a:xfrm>
          <a:prstGeom prst="rect">
            <a:avLst/>
          </a:prstGeom>
        </p:spPr>
      </p:pic>
    </p:spTree>
    <p:extLst>
      <p:ext uri="{BB962C8B-B14F-4D97-AF65-F5344CB8AC3E}">
        <p14:creationId xmlns:p14="http://schemas.microsoft.com/office/powerpoint/2010/main" val="29338657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365126"/>
            <a:ext cx="8940800" cy="1325563"/>
          </a:xfrm>
        </p:spPr>
        <p:txBody>
          <a:bodyPr>
            <a:normAutofit/>
          </a:bodyPr>
          <a:lstStyle/>
          <a:p>
            <a:r>
              <a:rPr lang="en-GB" sz="4000" dirty="0" smtClean="0"/>
              <a:t>Example unit of work (Relationships)</a:t>
            </a:r>
            <a:endParaRPr lang="en-GB" sz="4000" dirty="0"/>
          </a:p>
        </p:txBody>
      </p:sp>
      <p:sp>
        <p:nvSpPr>
          <p:cNvPr id="5" name="Content Placeholder 4"/>
          <p:cNvSpPr>
            <a:spLocks noGrp="1"/>
          </p:cNvSpPr>
          <p:nvPr>
            <p:ph idx="1"/>
          </p:nvPr>
        </p:nvSpPr>
        <p:spPr>
          <a:xfrm>
            <a:off x="628650" y="1927225"/>
            <a:ext cx="7886700" cy="4351338"/>
          </a:xfrm>
        </p:spPr>
        <p:txBody>
          <a:bodyPr/>
          <a:lstStyle/>
          <a:p>
            <a:pPr marL="0" indent="0">
              <a:buNone/>
            </a:pPr>
            <a:r>
              <a:rPr lang="en-GB" b="1" dirty="0" smtClean="0"/>
              <a:t>Year 8 Unit: Identity </a:t>
            </a:r>
            <a:r>
              <a:rPr lang="en-GB" b="1" dirty="0"/>
              <a:t>and </a:t>
            </a:r>
            <a:r>
              <a:rPr lang="en-GB" b="1" dirty="0" smtClean="0"/>
              <a:t>Relationships</a:t>
            </a:r>
            <a:endParaRPr lang="en-GB" b="1" dirty="0"/>
          </a:p>
          <a:p>
            <a:pPr marL="0" indent="0">
              <a:buNone/>
            </a:pPr>
            <a:r>
              <a:rPr lang="en-GB" dirty="0"/>
              <a:t>1.	Gender diversity</a:t>
            </a:r>
          </a:p>
          <a:p>
            <a:pPr marL="0" indent="0">
              <a:buNone/>
            </a:pPr>
            <a:r>
              <a:rPr lang="en-GB" dirty="0"/>
              <a:t>2.	LGBTQ+ and pride</a:t>
            </a:r>
          </a:p>
          <a:p>
            <a:pPr marL="0" indent="0">
              <a:buNone/>
            </a:pPr>
            <a:r>
              <a:rPr lang="en-GB" dirty="0"/>
              <a:t>3.	Love and respect</a:t>
            </a:r>
          </a:p>
          <a:p>
            <a:pPr marL="0" indent="0">
              <a:buNone/>
            </a:pPr>
            <a:r>
              <a:rPr lang="en-GB" dirty="0"/>
              <a:t>4.	Long-term relationships</a:t>
            </a:r>
          </a:p>
          <a:p>
            <a:pPr marL="0" indent="0">
              <a:buNone/>
            </a:pPr>
            <a:r>
              <a:rPr lang="en-GB" dirty="0"/>
              <a:t>5.	Abusive relationships</a:t>
            </a:r>
          </a:p>
          <a:p>
            <a:pPr marL="0" indent="0">
              <a:buNone/>
            </a:pPr>
            <a:r>
              <a:rPr lang="en-GB" dirty="0"/>
              <a:t>6.	Online sexual harassment</a:t>
            </a:r>
          </a:p>
          <a:p>
            <a:pPr marL="0" indent="0">
              <a:buNone/>
            </a:pPr>
            <a:r>
              <a:rPr lang="en-GB" dirty="0"/>
              <a:t>7.	The dangers of sexting</a:t>
            </a:r>
          </a:p>
        </p:txBody>
      </p:sp>
    </p:spTree>
    <p:extLst>
      <p:ext uri="{BB962C8B-B14F-4D97-AF65-F5344CB8AC3E}">
        <p14:creationId xmlns:p14="http://schemas.microsoft.com/office/powerpoint/2010/main" val="25455222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unit of work (Sex)</a:t>
            </a:r>
            <a:endParaRPr lang="en-GB" dirty="0"/>
          </a:p>
        </p:txBody>
      </p:sp>
      <p:sp>
        <p:nvSpPr>
          <p:cNvPr id="3" name="Content Placeholder 2"/>
          <p:cNvSpPr>
            <a:spLocks noGrp="1"/>
          </p:cNvSpPr>
          <p:nvPr>
            <p:ph idx="1"/>
          </p:nvPr>
        </p:nvSpPr>
        <p:spPr>
          <a:xfrm>
            <a:off x="294640" y="1825625"/>
            <a:ext cx="8656320" cy="4351338"/>
          </a:xfrm>
        </p:spPr>
        <p:txBody>
          <a:bodyPr/>
          <a:lstStyle/>
          <a:p>
            <a:pPr marL="0" indent="0">
              <a:buNone/>
            </a:pPr>
            <a:r>
              <a:rPr lang="en-GB" b="1" dirty="0" smtClean="0"/>
              <a:t>Year 9 Unit: Intimate </a:t>
            </a:r>
            <a:r>
              <a:rPr lang="en-GB" b="1" dirty="0"/>
              <a:t>Relationships </a:t>
            </a:r>
          </a:p>
          <a:p>
            <a:pPr marL="0" indent="0">
              <a:buNone/>
            </a:pPr>
            <a:r>
              <a:rPr lang="en-GB" dirty="0" smtClean="0"/>
              <a:t>1.  </a:t>
            </a:r>
            <a:r>
              <a:rPr lang="en-GB" dirty="0"/>
              <a:t>Readiness for sex</a:t>
            </a:r>
          </a:p>
          <a:p>
            <a:pPr marL="0" indent="0">
              <a:buNone/>
            </a:pPr>
            <a:r>
              <a:rPr lang="en-GB" dirty="0" smtClean="0"/>
              <a:t>2.  </a:t>
            </a:r>
            <a:r>
              <a:rPr lang="en-GB" dirty="0"/>
              <a:t>Consent</a:t>
            </a:r>
          </a:p>
          <a:p>
            <a:pPr marL="514350" indent="-514350">
              <a:buAutoNum type="arabicPeriod" startAt="3"/>
            </a:pPr>
            <a:r>
              <a:rPr lang="en-GB" dirty="0" smtClean="0"/>
              <a:t>Risks </a:t>
            </a:r>
            <a:r>
              <a:rPr lang="en-GB" dirty="0"/>
              <a:t>of unprotected sex </a:t>
            </a:r>
            <a:endParaRPr lang="en-GB" dirty="0" smtClean="0"/>
          </a:p>
          <a:p>
            <a:pPr marL="0" indent="0">
              <a:buNone/>
            </a:pPr>
            <a:r>
              <a:rPr lang="en-GB" dirty="0" smtClean="0"/>
              <a:t>4.  </a:t>
            </a:r>
            <a:r>
              <a:rPr lang="en-GB" dirty="0"/>
              <a:t>Objectification and gender double standards</a:t>
            </a:r>
          </a:p>
          <a:p>
            <a:pPr marL="0" indent="0">
              <a:buNone/>
            </a:pPr>
            <a:r>
              <a:rPr lang="en-GB" dirty="0" smtClean="0"/>
              <a:t>5.  </a:t>
            </a:r>
            <a:r>
              <a:rPr lang="en-GB" dirty="0"/>
              <a:t>Sexual bullying</a:t>
            </a:r>
          </a:p>
          <a:p>
            <a:pPr marL="0" indent="0">
              <a:buNone/>
            </a:pPr>
            <a:r>
              <a:rPr lang="en-GB" dirty="0" smtClean="0"/>
              <a:t>6.  </a:t>
            </a:r>
            <a:r>
              <a:rPr lang="en-GB" dirty="0"/>
              <a:t>Sex in the </a:t>
            </a:r>
            <a:r>
              <a:rPr lang="en-GB" dirty="0" smtClean="0"/>
              <a:t>media</a:t>
            </a:r>
            <a:endParaRPr lang="en-GB" dirty="0"/>
          </a:p>
          <a:p>
            <a:endParaRPr lang="en-GB" dirty="0"/>
          </a:p>
          <a:p>
            <a:endParaRPr lang="en-GB" dirty="0"/>
          </a:p>
        </p:txBody>
      </p:sp>
    </p:spTree>
    <p:extLst>
      <p:ext uri="{BB962C8B-B14F-4D97-AF65-F5344CB8AC3E}">
        <p14:creationId xmlns:p14="http://schemas.microsoft.com/office/powerpoint/2010/main" val="35494838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1917</TotalTime>
  <Words>945</Words>
  <Application>Microsoft Office PowerPoint</Application>
  <PresentationFormat>On-screen Show (4:3)</PresentationFormat>
  <Paragraphs>94</Paragraphs>
  <Slides>17</Slides>
  <Notes>4</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17</vt:i4>
      </vt:variant>
    </vt:vector>
  </HeadingPairs>
  <TitlesOfParts>
    <vt:vector size="23" baseType="lpstr">
      <vt:lpstr>Arial</vt:lpstr>
      <vt:lpstr>Calibri</vt:lpstr>
      <vt:lpstr>Century Gothic</vt:lpstr>
      <vt:lpstr>Office Theme</vt:lpstr>
      <vt:lpstr>1_Office Theme</vt:lpstr>
      <vt:lpstr>2_Office Theme</vt:lpstr>
      <vt:lpstr>Relationships and Sex Education (RSE) at St Katherine’s</vt:lpstr>
      <vt:lpstr>Relationships and Sex Education (RSE) </vt:lpstr>
      <vt:lpstr>Relationships and Sex Education (RSE) </vt:lpstr>
      <vt:lpstr>RSE: by the end of secondary school, pupils should have been taught about (topics):</vt:lpstr>
      <vt:lpstr>Health: by the end of secondary school, pupils should have been taught about:</vt:lpstr>
      <vt:lpstr>Parents’ right to withdraw has changed</vt:lpstr>
      <vt:lpstr>How RSE is delivered at St Katherine’s</vt:lpstr>
      <vt:lpstr>Example unit of work (Relationships)</vt:lpstr>
      <vt:lpstr>Example unit of work (Sex)</vt:lpstr>
      <vt:lpstr>Readiness for Sex</vt:lpstr>
      <vt:lpstr>Why do people choose to have sex for the first time?</vt:lpstr>
      <vt:lpstr>Misconceptions and Concerns</vt:lpstr>
      <vt:lpstr>Misconceptions and Concerns</vt:lpstr>
      <vt:lpstr>Misconceptions and Concerns</vt:lpstr>
      <vt:lpstr>Consultation with parents</vt:lpstr>
      <vt:lpstr>PowerPoint Presentation</vt:lpstr>
      <vt:lpstr>Parent and Carers Feedback questionnaire</vt:lpstr>
    </vt:vector>
  </TitlesOfParts>
  <Company>Cathedral Schools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Equality Act 2010</dc:title>
  <dc:creator>Jessica Huzzey</dc:creator>
  <cp:lastModifiedBy>User1</cp:lastModifiedBy>
  <cp:revision>45</cp:revision>
  <dcterms:created xsi:type="dcterms:W3CDTF">2020-11-11T17:46:12Z</dcterms:created>
  <dcterms:modified xsi:type="dcterms:W3CDTF">2021-01-29T12:32:26Z</dcterms:modified>
</cp:coreProperties>
</file>